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42805350" cy="302799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8" d="100"/>
          <a:sy n="18" d="100"/>
        </p:scale>
        <p:origin x="1469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R²</c:v>
          </c:tx>
          <c:spPr>
            <a:solidFill>
              <a:srgbClr val="B9C7D5"/>
            </a:solidFill>
          </c:spPr>
          <c:invertIfNegative val="1"/>
          <c:dPt>
            <c:idx val="8"/>
            <c:invertIfNegative val="0"/>
            <c:bubble3D val="0"/>
            <c:spPr>
              <a:solidFill>
                <a:srgbClr val="1769AA"/>
              </a:solidFill>
            </c:spPr>
            <c:extLst>
              <c:ext xmlns:c16="http://schemas.microsoft.com/office/drawing/2014/chart" uri="{C3380CC4-5D6E-409C-BE32-E72D297353CC}">
                <c16:uniqueId val="{00000001-7B6F-48AB-9660-A158CD85E6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800" b="1">
                    <a:solidFill>
                      <a:srgbClr val="101820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9"/>
              <c:pt idx="0">
                <c:v>CatBoost</c:v>
              </c:pt>
              <c:pt idx="1">
                <c:v>Decision Tree</c:v>
              </c:pt>
              <c:pt idx="2">
                <c:v>EBM</c:v>
              </c:pt>
              <c:pt idx="3">
                <c:v>SVR</c:v>
              </c:pt>
              <c:pt idx="4">
                <c:v>AdaBoost</c:v>
              </c:pt>
              <c:pt idx="5">
                <c:v>Gradient Boosting</c:v>
              </c:pt>
              <c:pt idx="6">
                <c:v>Extra Tree</c:v>
              </c:pt>
              <c:pt idx="7">
                <c:v>Random Forest</c:v>
              </c:pt>
              <c:pt idx="8">
                <c:v>XGBoost</c:v>
              </c:pt>
            </c:strLit>
          </c:cat>
          <c:val>
            <c:numLit>
              <c:formatCode>0.000</c:formatCode>
              <c:ptCount val="9"/>
              <c:pt idx="0">
                <c:v>0.63163000000000002</c:v>
              </c:pt>
              <c:pt idx="1">
                <c:v>0.67314399999999996</c:v>
              </c:pt>
              <c:pt idx="2">
                <c:v>0.75039500000000003</c:v>
              </c:pt>
              <c:pt idx="3">
                <c:v>0.82296400000000003</c:v>
              </c:pt>
              <c:pt idx="4">
                <c:v>0.89432299999999998</c:v>
              </c:pt>
              <c:pt idx="5">
                <c:v>0.90491699999999997</c:v>
              </c:pt>
              <c:pt idx="6">
                <c:v>0.90670899999999999</c:v>
              </c:pt>
              <c:pt idx="7">
                <c:v>0.91893499999999995</c:v>
              </c:pt>
              <c:pt idx="8">
                <c:v>0.96342099999999997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7B6F-48AB-9660-A158CD85E6E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CBD5E1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CBD5E1"/>
            </a:solidFill>
            <a:prstDash val="solid"/>
          </a:ln>
        </c:spPr>
        <c:txPr>
          <a:bodyPr anchorCtr="1"/>
          <a:lstStyle/>
          <a:p>
            <a:pPr>
              <a:defRPr sz="2800">
                <a:solidFill>
                  <a:srgbClr val="64748B"/>
                </a:solidFill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0.000" sourceLinked="1"/>
        <c:majorTickMark val="none"/>
        <c:minorTickMark val="none"/>
        <c:tickLblPos val="nextTo"/>
        <c:spPr>
          <a:ln w="9525">
            <a:solidFill>
              <a:srgbClr val="CBD5E1"/>
            </a:solidFill>
            <a:prstDash val="solid"/>
          </a:ln>
        </c:spPr>
        <c:txPr>
          <a:bodyPr anchorCtr="1"/>
          <a:lstStyle/>
          <a:p>
            <a:pPr>
              <a:defRPr sz="2800">
                <a:solidFill>
                  <a:srgbClr val="334155"/>
                </a:solidFill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 w="0">
          <a:solidFill>
            <a:srgbClr val="FFFFFF"/>
          </a:solidFill>
          <a:prstDash val="solid"/>
        </a:ln>
      </c:spPr>
    </c:plotArea>
    <c:plotVisOnly val="1"/>
    <c:dispBlanksAs val="zero"/>
    <c:showDLblsOverMax val="1"/>
  </c:chart>
  <c:spPr>
    <a:solidFill>
      <a:srgbClr val="FFFFFF"/>
    </a:solidFill>
    <a:ln w="0">
      <a:solidFill>
        <a:srgbClr val="FFFFFF"/>
      </a:solidFill>
      <a:prstDash val="solid"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op-accent">
            <a:extLst>
              <a:ext uri="{FF2B5EF4-FFF2-40B4-BE49-F238E27FC236}">
                <a16:creationId xmlns:a16="http://schemas.microsoft.com/office/drawing/2014/main" id="{93C56125-D274-4417-9E03-7AD19454917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2805350" cy="323850"/>
          </a:xfrm>
          <a:prstGeom prst="rect">
            <a:avLst/>
          </a:prstGeom>
          <a:solidFill>
            <a:srgbClr val="1769AA"/>
          </a:solidFill>
          <a:ln w="0">
            <a:noFill/>
            <a:prstDash val="solid"/>
          </a:ln>
        </p:spPr>
      </p:sp>
      <p:sp>
        <p:nvSpPr>
          <p:cNvPr id="2" name="journal-label">
            <a:extLst>
              <a:ext uri="{FF2B5EF4-FFF2-40B4-BE49-F238E27FC236}">
                <a16:creationId xmlns:a16="http://schemas.microsoft.com/office/drawing/2014/main" id="{D902C1BD-F188-41F8-AD77-E4E4B14999E0}"/>
              </a:ext>
            </a:extLst>
          </p:cNvPr>
          <p:cNvSpPr>
            <a:spLocks noGrp="1"/>
          </p:cNvSpPr>
          <p:nvPr/>
        </p:nvSpPr>
        <p:spPr>
          <a:xfrm>
            <a:off x="1581150" y="866776"/>
            <a:ext cx="26098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875" b="1" i="0">
                <a:solidFill>
                  <a:srgbClr val="1769AA"/>
                </a:solidFill>
                <a:latin typeface="Arial"/>
                <a:ea typeface="Arial"/>
                <a:cs typeface="Arial"/>
              </a:defRPr>
            </a:pPr>
            <a:r>
              <a:rPr lang="en-US" sz="3000" b="1" i="0" dirty="0">
                <a:solidFill>
                  <a:srgbClr val="1769AA"/>
                </a:solidFill>
                <a:latin typeface="Arial"/>
                <a:ea typeface="Arial"/>
                <a:cs typeface="Arial"/>
              </a:rPr>
              <a:t>Design Optimization, Additive Manufacturing Technologies &amp; applications</a:t>
            </a:r>
            <a:r>
              <a:rPr sz="3000" b="1" i="0" dirty="0">
                <a:solidFill>
                  <a:srgbClr val="1769AA"/>
                </a:solidFill>
                <a:latin typeface="Arial"/>
                <a:ea typeface="Arial"/>
                <a:cs typeface="Arial"/>
              </a:rPr>
              <a:t>|  </a:t>
            </a:r>
            <a:r>
              <a:rPr lang="en-US" sz="3000" b="1" i="0" dirty="0">
                <a:solidFill>
                  <a:srgbClr val="1769AA"/>
                </a:solidFill>
                <a:latin typeface="Arial"/>
                <a:ea typeface="Arial"/>
                <a:cs typeface="Arial"/>
              </a:rPr>
              <a:t>5th Computational Methods and Ocean Technology (</a:t>
            </a:r>
            <a:r>
              <a:rPr lang="en-US" sz="3000" b="1" i="0" dirty="0" err="1">
                <a:solidFill>
                  <a:srgbClr val="1769AA"/>
                </a:solidFill>
                <a:latin typeface="Arial"/>
                <a:ea typeface="Arial"/>
                <a:cs typeface="Arial"/>
              </a:rPr>
              <a:t>COTech</a:t>
            </a:r>
            <a:r>
              <a:rPr lang="en-US" sz="3000" b="1" i="0" dirty="0">
                <a:solidFill>
                  <a:srgbClr val="1769AA"/>
                </a:solidFill>
                <a:latin typeface="Arial"/>
                <a:ea typeface="Arial"/>
                <a:cs typeface="Arial"/>
              </a:rPr>
              <a:t> 2026)</a:t>
            </a:r>
            <a:endParaRPr sz="3000" b="1" i="0" dirty="0">
              <a:solidFill>
                <a:srgbClr val="1769A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poster-title">
            <a:extLst>
              <a:ext uri="{FF2B5EF4-FFF2-40B4-BE49-F238E27FC236}">
                <a16:creationId xmlns:a16="http://schemas.microsoft.com/office/drawing/2014/main" id="{033510AF-120A-489B-8358-D98B5602AD5A}"/>
              </a:ext>
            </a:extLst>
          </p:cNvPr>
          <p:cNvSpPr>
            <a:spLocks noGrp="1"/>
          </p:cNvSpPr>
          <p:nvPr/>
        </p:nvSpPr>
        <p:spPr>
          <a:xfrm>
            <a:off x="1524000" y="1257300"/>
            <a:ext cx="39624000" cy="2428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6300" b="1" i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lang="en-US" sz="6300" b="1" i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Explainable Artificial Intelligence and Supervised Machine Learning for Surface Roughness Prediction of Additively Manufactured PLA Specimens</a:t>
            </a:r>
            <a:endParaRPr sz="6300" b="1" i="0" dirty="0">
              <a:solidFill>
                <a:srgbClr val="10182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authors">
            <a:extLst>
              <a:ext uri="{FF2B5EF4-FFF2-40B4-BE49-F238E27FC236}">
                <a16:creationId xmlns:a16="http://schemas.microsoft.com/office/drawing/2014/main" id="{DC345C34-5FE4-4EC4-8E90-1975A1791502}"/>
              </a:ext>
            </a:extLst>
          </p:cNvPr>
          <p:cNvSpPr>
            <a:spLocks noGrp="1"/>
          </p:cNvSpPr>
          <p:nvPr/>
        </p:nvSpPr>
        <p:spPr>
          <a:xfrm>
            <a:off x="1524000" y="3905250"/>
            <a:ext cx="39052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 i="0">
                <a:solidFill>
                  <a:srgbClr val="0B4F8A"/>
                </a:solidFill>
                <a:latin typeface="Arial"/>
                <a:ea typeface="Arial"/>
                <a:cs typeface="Arial"/>
              </a:defRPr>
            </a:pPr>
            <a:r>
              <a:rPr lang="en-US" sz="3000" b="1" i="0" dirty="0" err="1">
                <a:solidFill>
                  <a:srgbClr val="0B4F8A"/>
                </a:solidFill>
                <a:latin typeface="Arial"/>
                <a:ea typeface="Arial"/>
                <a:cs typeface="Arial"/>
              </a:rPr>
              <a:t>Kifle</a:t>
            </a:r>
            <a:r>
              <a:rPr lang="en-US" sz="3000" b="1" i="0" dirty="0">
                <a:solidFill>
                  <a:srgbClr val="0B4F8A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3000" b="1" i="0" dirty="0" err="1">
                <a:solidFill>
                  <a:srgbClr val="0B4F8A"/>
                </a:solidFill>
                <a:latin typeface="Arial"/>
                <a:ea typeface="Arial"/>
                <a:cs typeface="Arial"/>
              </a:rPr>
              <a:t>Mesfin</a:t>
            </a:r>
            <a:r>
              <a:rPr sz="3000" b="1" i="0" dirty="0">
                <a:solidFill>
                  <a:srgbClr val="0B4F8A"/>
                </a:solidFill>
                <a:latin typeface="Arial"/>
                <a:ea typeface="Arial"/>
                <a:cs typeface="Arial"/>
              </a:rPr>
              <a:t>* </a:t>
            </a:r>
          </a:p>
        </p:txBody>
      </p:sp>
      <p:sp>
        <p:nvSpPr>
          <p:cNvPr id="5" name="affiliations">
            <a:extLst>
              <a:ext uri="{FF2B5EF4-FFF2-40B4-BE49-F238E27FC236}">
                <a16:creationId xmlns:a16="http://schemas.microsoft.com/office/drawing/2014/main" id="{4E33041E-7563-48E2-9312-C4A80DDD651E}"/>
              </a:ext>
            </a:extLst>
          </p:cNvPr>
          <p:cNvSpPr>
            <a:spLocks noGrp="1"/>
          </p:cNvSpPr>
          <p:nvPr/>
        </p:nvSpPr>
        <p:spPr>
          <a:xfrm>
            <a:off x="1524000" y="4572000"/>
            <a:ext cx="38957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725" b="0" i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lang="en-US" sz="3000" b="0" i="0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Bahir Dar </a:t>
            </a:r>
            <a:r>
              <a:rPr sz="3000" b="0" i="0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University</a:t>
            </a:r>
            <a:r>
              <a:rPr lang="en-US" sz="3000" b="0" i="0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, Ethiopia</a:t>
            </a:r>
            <a:endParaRPr sz="3000" b="0" i="0" dirty="0">
              <a:solidFill>
                <a:srgbClr val="64748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header-rule">
            <a:extLst>
              <a:ext uri="{FF2B5EF4-FFF2-40B4-BE49-F238E27FC236}">
                <a16:creationId xmlns:a16="http://schemas.microsoft.com/office/drawing/2014/main" id="{D8F1A532-C5EA-4D99-89A9-8D39F19646A7}"/>
              </a:ext>
            </a:extLst>
          </p:cNvPr>
          <p:cNvSpPr>
            <a:spLocks noGrp="1"/>
          </p:cNvSpPr>
          <p:nvPr/>
        </p:nvSpPr>
        <p:spPr>
          <a:xfrm>
            <a:off x="1524000" y="5334000"/>
            <a:ext cx="39757350" cy="28575"/>
          </a:xfrm>
          <a:prstGeom prst="rect">
            <a:avLst/>
          </a:prstGeom>
          <a:solidFill>
            <a:srgbClr val="CBD5E1"/>
          </a:solidFill>
          <a:ln w="0">
            <a:noFill/>
            <a:prstDash val="solid"/>
          </a:ln>
        </p:spPr>
      </p:sp>
      <p:sp>
        <p:nvSpPr>
          <p:cNvPr id="8" name="hero-band">
            <a:extLst>
              <a:ext uri="{FF2B5EF4-FFF2-40B4-BE49-F238E27FC236}">
                <a16:creationId xmlns:a16="http://schemas.microsoft.com/office/drawing/2014/main" id="{19284B46-B2D3-4A95-91CE-F6A50A607BD4}"/>
              </a:ext>
            </a:extLst>
          </p:cNvPr>
          <p:cNvSpPr>
            <a:spLocks noGrp="1"/>
          </p:cNvSpPr>
          <p:nvPr/>
        </p:nvSpPr>
        <p:spPr>
          <a:xfrm>
            <a:off x="1428750" y="5772150"/>
            <a:ext cx="39947850" cy="2857500"/>
          </a:xfrm>
          <a:prstGeom prst="rect">
            <a:avLst/>
          </a:prstGeom>
          <a:solidFill>
            <a:srgbClr val="EAF4FF"/>
          </a:solidFill>
          <a:ln w="0">
            <a:noFill/>
            <a:prstDash val="solid"/>
          </a:ln>
        </p:spPr>
      </p:sp>
      <p:sp>
        <p:nvSpPr>
          <p:cNvPr id="9" name="hero-eyebrow">
            <a:extLst>
              <a:ext uri="{FF2B5EF4-FFF2-40B4-BE49-F238E27FC236}">
                <a16:creationId xmlns:a16="http://schemas.microsoft.com/office/drawing/2014/main" id="{A891D520-6AA0-49A5-9F8F-C410B8D0C96A}"/>
              </a:ext>
            </a:extLst>
          </p:cNvPr>
          <p:cNvSpPr>
            <a:spLocks noGrp="1"/>
          </p:cNvSpPr>
          <p:nvPr/>
        </p:nvSpPr>
        <p:spPr>
          <a:xfrm>
            <a:off x="1952625" y="6210300"/>
            <a:ext cx="8001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1" i="0">
                <a:solidFill>
                  <a:srgbClr val="1769AA"/>
                </a:solidFill>
                <a:latin typeface="Arial"/>
                <a:ea typeface="Arial"/>
                <a:cs typeface="Arial"/>
              </a:defRPr>
            </a:pPr>
            <a:r>
              <a:rPr sz="3000" b="1" i="0" dirty="0">
                <a:solidFill>
                  <a:srgbClr val="1769AA"/>
                </a:solidFill>
                <a:latin typeface="Arial"/>
                <a:ea typeface="Arial"/>
                <a:cs typeface="Arial"/>
              </a:rPr>
              <a:t>CENTRAL FINDING</a:t>
            </a:r>
          </a:p>
        </p:txBody>
      </p:sp>
      <p:sp>
        <p:nvSpPr>
          <p:cNvPr id="10" name="hero-claim">
            <a:extLst>
              <a:ext uri="{FF2B5EF4-FFF2-40B4-BE49-F238E27FC236}">
                <a16:creationId xmlns:a16="http://schemas.microsoft.com/office/drawing/2014/main" id="{00FBF5EE-DA88-469A-88B8-DC460F991D4D}"/>
              </a:ext>
            </a:extLst>
          </p:cNvPr>
          <p:cNvSpPr>
            <a:spLocks noGrp="1"/>
          </p:cNvSpPr>
          <p:nvPr/>
        </p:nvSpPr>
        <p:spPr>
          <a:xfrm>
            <a:off x="1952625" y="6724650"/>
            <a:ext cx="2238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3750" b="1" i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750" b="1" i="0">
                <a:solidFill>
                  <a:srgbClr val="101820"/>
                </a:solidFill>
                <a:latin typeface="Arial"/>
                <a:ea typeface="Arial"/>
                <a:cs typeface="Arial"/>
              </a:rPr>
              <a:t>XGBoost captured 96.34% of the variation in measured PLA surface roughness.</a:t>
            </a:r>
          </a:p>
        </p:txBody>
      </p:sp>
      <p:sp>
        <p:nvSpPr>
          <p:cNvPr id="11" name="hero-divider-1">
            <a:extLst>
              <a:ext uri="{FF2B5EF4-FFF2-40B4-BE49-F238E27FC236}">
                <a16:creationId xmlns:a16="http://schemas.microsoft.com/office/drawing/2014/main" id="{41B2A4B9-93DD-4284-9EC2-788469C00F24}"/>
              </a:ext>
            </a:extLst>
          </p:cNvPr>
          <p:cNvSpPr>
            <a:spLocks noGrp="1"/>
          </p:cNvSpPr>
          <p:nvPr/>
        </p:nvSpPr>
        <p:spPr>
          <a:xfrm>
            <a:off x="25717500" y="6238875"/>
            <a:ext cx="19050" cy="1905000"/>
          </a:xfrm>
          <a:prstGeom prst="rect">
            <a:avLst/>
          </a:prstGeom>
          <a:solidFill>
            <a:srgbClr val="CBD5E1"/>
          </a:solidFill>
          <a:ln w="0">
            <a:noFill/>
            <a:prstDash val="solid"/>
          </a:ln>
        </p:spPr>
      </p:sp>
      <p:sp>
        <p:nvSpPr>
          <p:cNvPr id="12" name="hero-divider-2">
            <a:extLst>
              <a:ext uri="{FF2B5EF4-FFF2-40B4-BE49-F238E27FC236}">
                <a16:creationId xmlns:a16="http://schemas.microsoft.com/office/drawing/2014/main" id="{9FB8F40E-C6DD-42DA-BA9D-49DB5A1A5EB0}"/>
              </a:ext>
            </a:extLst>
          </p:cNvPr>
          <p:cNvSpPr>
            <a:spLocks noGrp="1"/>
          </p:cNvSpPr>
          <p:nvPr/>
        </p:nvSpPr>
        <p:spPr>
          <a:xfrm>
            <a:off x="30861000" y="6238875"/>
            <a:ext cx="19050" cy="1905000"/>
          </a:xfrm>
          <a:prstGeom prst="rect">
            <a:avLst/>
          </a:prstGeom>
          <a:solidFill>
            <a:srgbClr val="CBD5E1"/>
          </a:solidFill>
          <a:ln w="0">
            <a:noFill/>
            <a:prstDash val="solid"/>
          </a:ln>
        </p:spPr>
      </p:sp>
      <p:sp>
        <p:nvSpPr>
          <p:cNvPr id="13" name="hero-divider-3">
            <a:extLst>
              <a:ext uri="{FF2B5EF4-FFF2-40B4-BE49-F238E27FC236}">
                <a16:creationId xmlns:a16="http://schemas.microsoft.com/office/drawing/2014/main" id="{54D3200E-9B89-4569-A3B1-AF67AB994B9B}"/>
              </a:ext>
            </a:extLst>
          </p:cNvPr>
          <p:cNvSpPr>
            <a:spLocks noGrp="1"/>
          </p:cNvSpPr>
          <p:nvPr/>
        </p:nvSpPr>
        <p:spPr>
          <a:xfrm>
            <a:off x="36004500" y="6238875"/>
            <a:ext cx="19050" cy="1905000"/>
          </a:xfrm>
          <a:prstGeom prst="rect">
            <a:avLst/>
          </a:prstGeom>
          <a:solidFill>
            <a:srgbClr val="CBD5E1"/>
          </a:solidFill>
          <a:ln w="0">
            <a:noFill/>
            <a:prstDash val="solid"/>
          </a:ln>
        </p:spPr>
      </p:sp>
      <p:sp>
        <p:nvSpPr>
          <p:cNvPr id="14" name="metric-r2">
            <a:extLst>
              <a:ext uri="{FF2B5EF4-FFF2-40B4-BE49-F238E27FC236}">
                <a16:creationId xmlns:a16="http://schemas.microsoft.com/office/drawing/2014/main" id="{A730A9BA-1289-4C48-99E8-9E9CF98F09C2}"/>
              </a:ext>
            </a:extLst>
          </p:cNvPr>
          <p:cNvSpPr>
            <a:spLocks noGrp="1"/>
          </p:cNvSpPr>
          <p:nvPr/>
        </p:nvSpPr>
        <p:spPr>
          <a:xfrm>
            <a:off x="26289000" y="6419850"/>
            <a:ext cx="4000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4500" b="1" i="0">
                <a:solidFill>
                  <a:srgbClr val="0B4F8A"/>
                </a:solidFill>
                <a:latin typeface="Arial"/>
                <a:ea typeface="Arial"/>
                <a:cs typeface="Arial"/>
              </a:defRPr>
            </a:pPr>
            <a:r>
              <a:rPr sz="4500" b="1" i="0">
                <a:solidFill>
                  <a:srgbClr val="0B4F8A"/>
                </a:solidFill>
                <a:latin typeface="Arial"/>
                <a:ea typeface="Arial"/>
                <a:cs typeface="Arial"/>
              </a:rPr>
              <a:t>0.9634</a:t>
            </a:r>
          </a:p>
        </p:txBody>
      </p:sp>
      <p:sp>
        <p:nvSpPr>
          <p:cNvPr id="15" name="metric-r2-label">
            <a:extLst>
              <a:ext uri="{FF2B5EF4-FFF2-40B4-BE49-F238E27FC236}">
                <a16:creationId xmlns:a16="http://schemas.microsoft.com/office/drawing/2014/main" id="{DE57E2CC-FDE7-4C97-863C-9C87F76C9298}"/>
              </a:ext>
            </a:extLst>
          </p:cNvPr>
          <p:cNvSpPr>
            <a:spLocks noGrp="1"/>
          </p:cNvSpPr>
          <p:nvPr/>
        </p:nvSpPr>
        <p:spPr>
          <a:xfrm>
            <a:off x="26289000" y="7372350"/>
            <a:ext cx="4000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950" b="1" i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3000" b="1" i="0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R²</a:t>
            </a:r>
          </a:p>
        </p:txBody>
      </p:sp>
      <p:sp>
        <p:nvSpPr>
          <p:cNvPr id="16" name="metric-mse">
            <a:extLst>
              <a:ext uri="{FF2B5EF4-FFF2-40B4-BE49-F238E27FC236}">
                <a16:creationId xmlns:a16="http://schemas.microsoft.com/office/drawing/2014/main" id="{C02567B9-B050-42BF-AE52-D0B05346A3D4}"/>
              </a:ext>
            </a:extLst>
          </p:cNvPr>
          <p:cNvSpPr>
            <a:spLocks noGrp="1"/>
          </p:cNvSpPr>
          <p:nvPr/>
        </p:nvSpPr>
        <p:spPr>
          <a:xfrm>
            <a:off x="31432500" y="6419850"/>
            <a:ext cx="4000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4500" b="1" i="0">
                <a:solidFill>
                  <a:srgbClr val="0B4F8A"/>
                </a:solidFill>
                <a:latin typeface="Arial"/>
                <a:ea typeface="Arial"/>
                <a:cs typeface="Arial"/>
              </a:defRPr>
            </a:pPr>
            <a:r>
              <a:rPr sz="4500" b="1" i="0">
                <a:solidFill>
                  <a:srgbClr val="0B4F8A"/>
                </a:solidFill>
                <a:latin typeface="Arial"/>
                <a:ea typeface="Arial"/>
                <a:cs typeface="Arial"/>
              </a:rPr>
              <a:t>0.0558</a:t>
            </a:r>
          </a:p>
        </p:txBody>
      </p:sp>
      <p:sp>
        <p:nvSpPr>
          <p:cNvPr id="17" name="metric-mse-label">
            <a:extLst>
              <a:ext uri="{FF2B5EF4-FFF2-40B4-BE49-F238E27FC236}">
                <a16:creationId xmlns:a16="http://schemas.microsoft.com/office/drawing/2014/main" id="{7C13C7E2-0C23-4A60-8DBB-536B9F54902C}"/>
              </a:ext>
            </a:extLst>
          </p:cNvPr>
          <p:cNvSpPr>
            <a:spLocks noGrp="1"/>
          </p:cNvSpPr>
          <p:nvPr/>
        </p:nvSpPr>
        <p:spPr>
          <a:xfrm>
            <a:off x="31432500" y="7372350"/>
            <a:ext cx="4000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950" b="1" i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3000" b="1" i="0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MSE</a:t>
            </a:r>
          </a:p>
        </p:txBody>
      </p:sp>
      <p:sp>
        <p:nvSpPr>
          <p:cNvPr id="18" name="metric-mae">
            <a:extLst>
              <a:ext uri="{FF2B5EF4-FFF2-40B4-BE49-F238E27FC236}">
                <a16:creationId xmlns:a16="http://schemas.microsoft.com/office/drawing/2014/main" id="{AB23E421-FBDB-4589-A047-BF49423466B1}"/>
              </a:ext>
            </a:extLst>
          </p:cNvPr>
          <p:cNvSpPr>
            <a:spLocks noGrp="1"/>
          </p:cNvSpPr>
          <p:nvPr/>
        </p:nvSpPr>
        <p:spPr>
          <a:xfrm>
            <a:off x="36576000" y="6419850"/>
            <a:ext cx="4000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4500" b="1" i="0">
                <a:solidFill>
                  <a:srgbClr val="0B4F8A"/>
                </a:solidFill>
                <a:latin typeface="Arial"/>
                <a:ea typeface="Arial"/>
                <a:cs typeface="Arial"/>
              </a:defRPr>
            </a:pPr>
            <a:r>
              <a:rPr sz="4500" b="1" i="0">
                <a:solidFill>
                  <a:srgbClr val="0B4F8A"/>
                </a:solidFill>
                <a:latin typeface="Arial"/>
                <a:ea typeface="Arial"/>
                <a:cs typeface="Arial"/>
              </a:rPr>
              <a:t>0.1992</a:t>
            </a:r>
          </a:p>
        </p:txBody>
      </p:sp>
      <p:sp>
        <p:nvSpPr>
          <p:cNvPr id="19" name="metric-mae-label">
            <a:extLst>
              <a:ext uri="{FF2B5EF4-FFF2-40B4-BE49-F238E27FC236}">
                <a16:creationId xmlns:a16="http://schemas.microsoft.com/office/drawing/2014/main" id="{6F7FC71A-7FD4-477C-8F69-E440EDA6DF9C}"/>
              </a:ext>
            </a:extLst>
          </p:cNvPr>
          <p:cNvSpPr>
            <a:spLocks noGrp="1"/>
          </p:cNvSpPr>
          <p:nvPr/>
        </p:nvSpPr>
        <p:spPr>
          <a:xfrm>
            <a:off x="36576000" y="7372350"/>
            <a:ext cx="4000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950" b="1" i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3000" b="1" i="0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MAE</a:t>
            </a:r>
          </a:p>
        </p:txBody>
      </p:sp>
      <p:sp>
        <p:nvSpPr>
          <p:cNvPr id="20" name="Research question-accent">
            <a:extLst>
              <a:ext uri="{FF2B5EF4-FFF2-40B4-BE49-F238E27FC236}">
                <a16:creationId xmlns:a16="http://schemas.microsoft.com/office/drawing/2014/main" id="{E935CE21-6584-45B4-A149-28DB7B4B40CE}"/>
              </a:ext>
            </a:extLst>
          </p:cNvPr>
          <p:cNvSpPr>
            <a:spLocks noGrp="1"/>
          </p:cNvSpPr>
          <p:nvPr/>
        </p:nvSpPr>
        <p:spPr>
          <a:xfrm>
            <a:off x="1428750" y="9391650"/>
            <a:ext cx="152400" cy="495300"/>
          </a:xfrm>
          <a:prstGeom prst="rect">
            <a:avLst/>
          </a:prstGeom>
          <a:solidFill>
            <a:srgbClr val="45B8E6"/>
          </a:solidFill>
          <a:ln w="0">
            <a:noFill/>
            <a:prstDash val="solid"/>
          </a:ln>
        </p:spPr>
      </p:sp>
      <p:sp>
        <p:nvSpPr>
          <p:cNvPr id="21" name="Research question-heading">
            <a:extLst>
              <a:ext uri="{FF2B5EF4-FFF2-40B4-BE49-F238E27FC236}">
                <a16:creationId xmlns:a16="http://schemas.microsoft.com/office/drawing/2014/main" id="{4B59DD79-E40E-43FC-BD53-5F3FB5354D26}"/>
              </a:ext>
            </a:extLst>
          </p:cNvPr>
          <p:cNvSpPr>
            <a:spLocks noGrp="1"/>
          </p:cNvSpPr>
          <p:nvPr/>
        </p:nvSpPr>
        <p:spPr>
          <a:xfrm>
            <a:off x="1752600" y="9353550"/>
            <a:ext cx="115347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3225" b="1" i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500" b="1" i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Research question</a:t>
            </a:r>
          </a:p>
        </p:txBody>
      </p:sp>
      <p:sp>
        <p:nvSpPr>
          <p:cNvPr id="22" name="research-question">
            <a:extLst>
              <a:ext uri="{FF2B5EF4-FFF2-40B4-BE49-F238E27FC236}">
                <a16:creationId xmlns:a16="http://schemas.microsoft.com/office/drawing/2014/main" id="{F98D21E5-13E0-4337-B378-59F82347F0C5}"/>
              </a:ext>
            </a:extLst>
          </p:cNvPr>
          <p:cNvSpPr>
            <a:spLocks noGrp="1"/>
          </p:cNvSpPr>
          <p:nvPr/>
        </p:nvSpPr>
        <p:spPr>
          <a:xfrm>
            <a:off x="1428750" y="10134600"/>
            <a:ext cx="11858625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400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Can surface roughness in FDM-printed PLA be predicted accurately while keeping the model transparent enough for engineering decisions?</a:t>
            </a:r>
          </a:p>
        </p:txBody>
      </p:sp>
      <p:sp>
        <p:nvSpPr>
          <p:cNvPr id="23" name="why-it-matters">
            <a:extLst>
              <a:ext uri="{FF2B5EF4-FFF2-40B4-BE49-F238E27FC236}">
                <a16:creationId xmlns:a16="http://schemas.microsoft.com/office/drawing/2014/main" id="{64EB2617-569E-48EF-A72D-7490238BE6C5}"/>
              </a:ext>
            </a:extLst>
          </p:cNvPr>
          <p:cNvSpPr>
            <a:spLocks noGrp="1"/>
          </p:cNvSpPr>
          <p:nvPr/>
        </p:nvSpPr>
        <p:spPr>
          <a:xfrm>
            <a:off x="1428750" y="11963400"/>
            <a:ext cx="11858625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025" b="0" i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Surface roughness influences wear, reliability, appearance, and the structural performance of additively manufactured components.</a:t>
            </a:r>
          </a:p>
        </p:txBody>
      </p:sp>
      <p:sp>
        <p:nvSpPr>
          <p:cNvPr id="24" name="Experimental design-accent">
            <a:extLst>
              <a:ext uri="{FF2B5EF4-FFF2-40B4-BE49-F238E27FC236}">
                <a16:creationId xmlns:a16="http://schemas.microsoft.com/office/drawing/2014/main" id="{434EC960-E8C0-433E-A0AA-8DE4A8688A5F}"/>
              </a:ext>
            </a:extLst>
          </p:cNvPr>
          <p:cNvSpPr>
            <a:spLocks noGrp="1"/>
          </p:cNvSpPr>
          <p:nvPr/>
        </p:nvSpPr>
        <p:spPr>
          <a:xfrm>
            <a:off x="1428750" y="13630275"/>
            <a:ext cx="152400" cy="495300"/>
          </a:xfrm>
          <a:prstGeom prst="rect">
            <a:avLst/>
          </a:prstGeom>
          <a:solidFill>
            <a:srgbClr val="45B8E6"/>
          </a:solidFill>
          <a:ln w="0">
            <a:noFill/>
            <a:prstDash val="solid"/>
          </a:ln>
        </p:spPr>
      </p:sp>
      <p:sp>
        <p:nvSpPr>
          <p:cNvPr id="25" name="Experimental design-heading">
            <a:extLst>
              <a:ext uri="{FF2B5EF4-FFF2-40B4-BE49-F238E27FC236}">
                <a16:creationId xmlns:a16="http://schemas.microsoft.com/office/drawing/2014/main" id="{10850254-D8F3-44FD-A4A1-36D02038B1F0}"/>
              </a:ext>
            </a:extLst>
          </p:cNvPr>
          <p:cNvSpPr>
            <a:spLocks noGrp="1"/>
          </p:cNvSpPr>
          <p:nvPr/>
        </p:nvSpPr>
        <p:spPr>
          <a:xfrm>
            <a:off x="1752600" y="13592175"/>
            <a:ext cx="115347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3225" b="1" i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225" b="1" i="0">
                <a:solidFill>
                  <a:srgbClr val="101820"/>
                </a:solidFill>
                <a:latin typeface="Arial"/>
                <a:ea typeface="Arial"/>
                <a:cs typeface="Arial"/>
              </a:rPr>
              <a:t>Experimental design</a:t>
            </a:r>
          </a:p>
        </p:txBody>
      </p:sp>
      <p:sp>
        <p:nvSpPr>
          <p:cNvPr id="26" name="experimental-method">
            <a:extLst>
              <a:ext uri="{FF2B5EF4-FFF2-40B4-BE49-F238E27FC236}">
                <a16:creationId xmlns:a16="http://schemas.microsoft.com/office/drawing/2014/main" id="{16544777-2EC7-4A28-9237-C2287662496B}"/>
              </a:ext>
            </a:extLst>
          </p:cNvPr>
          <p:cNvSpPr>
            <a:spLocks noGrp="1"/>
          </p:cNvSpPr>
          <p:nvPr/>
        </p:nvSpPr>
        <p:spPr>
          <a:xfrm>
            <a:off x="1428750" y="14354175"/>
            <a:ext cx="11858625" cy="2952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025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• 30 PLA specimens generated by response surface methodology</a:t>
            </a:r>
          </a:p>
          <a:p>
            <a:pPr algn="l">
              <a:defRPr sz="2025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• ASTM E8 geometry uniformly reduced by 50%</a:t>
            </a:r>
          </a:p>
          <a:p>
            <a:pPr algn="l">
              <a:defRPr sz="2025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• Surface roughness averaged across four measurement locations</a:t>
            </a:r>
          </a:p>
          <a:p>
            <a:pPr algn="l">
              <a:defRPr sz="2025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• Mitutoyo SJ-10 tester used for the response measurement</a:t>
            </a:r>
          </a:p>
        </p:txBody>
      </p:sp>
      <p:sp>
        <p:nvSpPr>
          <p:cNvPr id="27" name="specimen-frame">
            <a:extLst>
              <a:ext uri="{FF2B5EF4-FFF2-40B4-BE49-F238E27FC236}">
                <a16:creationId xmlns:a16="http://schemas.microsoft.com/office/drawing/2014/main" id="{3538BFBA-F6B4-4285-8BBE-E83E416721D6}"/>
              </a:ext>
            </a:extLst>
          </p:cNvPr>
          <p:cNvSpPr>
            <a:spLocks noGrp="1"/>
          </p:cNvSpPr>
          <p:nvPr/>
        </p:nvSpPr>
        <p:spPr>
          <a:xfrm>
            <a:off x="1428750" y="17545050"/>
            <a:ext cx="5286375" cy="5000625"/>
          </a:xfrm>
          <a:prstGeom prst="rect">
            <a:avLst/>
          </a:prstGeom>
          <a:solidFill>
            <a:srgbClr val="F3F6F9"/>
          </a:solidFill>
          <a:ln w="0">
            <a:noFill/>
            <a:prstDash val="solid"/>
          </a:ln>
        </p:spPr>
      </p:sp>
      <p:pic>
        <p:nvPicPr>
          <p:cNvPr id="106" name="Picture 10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54700" y="17735550"/>
            <a:ext cx="4234474" cy="4333875"/>
          </a:xfrm>
          <a:prstGeom prst="rect">
            <a:avLst/>
          </a:prstGeom>
        </p:spPr>
      </p:pic>
      <p:sp>
        <p:nvSpPr>
          <p:cNvPr id="29" name="caption-150-2316">
            <a:extLst>
              <a:ext uri="{FF2B5EF4-FFF2-40B4-BE49-F238E27FC236}">
                <a16:creationId xmlns:a16="http://schemas.microsoft.com/office/drawing/2014/main" id="{29228D08-CD55-44BB-B9A3-E51560817FAF}"/>
              </a:ext>
            </a:extLst>
          </p:cNvPr>
          <p:cNvSpPr>
            <a:spLocks noGrp="1"/>
          </p:cNvSpPr>
          <p:nvPr/>
        </p:nvSpPr>
        <p:spPr>
          <a:xfrm>
            <a:off x="1428750" y="22059900"/>
            <a:ext cx="5286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725" b="0" i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2800" b="0" i="1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Thirty printed PLA specimens</a:t>
            </a:r>
          </a:p>
        </p:txBody>
      </p:sp>
      <p:sp>
        <p:nvSpPr>
          <p:cNvPr id="30" name="printer-frame">
            <a:extLst>
              <a:ext uri="{FF2B5EF4-FFF2-40B4-BE49-F238E27FC236}">
                <a16:creationId xmlns:a16="http://schemas.microsoft.com/office/drawing/2014/main" id="{BDCC11C2-28C0-4741-858B-77A213F897DC}"/>
              </a:ext>
            </a:extLst>
          </p:cNvPr>
          <p:cNvSpPr>
            <a:spLocks noGrp="1"/>
          </p:cNvSpPr>
          <p:nvPr/>
        </p:nvSpPr>
        <p:spPr>
          <a:xfrm>
            <a:off x="7000875" y="17545050"/>
            <a:ext cx="6286500" cy="3190875"/>
          </a:xfrm>
          <a:prstGeom prst="rect">
            <a:avLst/>
          </a:prstGeom>
          <a:solidFill>
            <a:srgbClr val="F3F6F9"/>
          </a:solidFill>
          <a:ln w="0">
            <a:noFill/>
            <a:prstDash val="solid"/>
          </a:ln>
        </p:spPr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728428" y="17735550"/>
            <a:ext cx="4831394" cy="2571750"/>
          </a:xfrm>
          <a:prstGeom prst="rect">
            <a:avLst/>
          </a:prstGeom>
        </p:spPr>
      </p:pic>
      <p:sp>
        <p:nvSpPr>
          <p:cNvPr id="32" name="caption-735-2135">
            <a:extLst>
              <a:ext uri="{FF2B5EF4-FFF2-40B4-BE49-F238E27FC236}">
                <a16:creationId xmlns:a16="http://schemas.microsoft.com/office/drawing/2014/main" id="{F5D92A94-BA6C-471A-8058-A3538A7FD760}"/>
              </a:ext>
            </a:extLst>
          </p:cNvPr>
          <p:cNvSpPr>
            <a:spLocks noGrp="1"/>
          </p:cNvSpPr>
          <p:nvPr/>
        </p:nvSpPr>
        <p:spPr>
          <a:xfrm>
            <a:off x="7000875" y="20335875"/>
            <a:ext cx="628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725" b="0" i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2500" b="0" i="1" dirty="0" err="1">
                <a:solidFill>
                  <a:srgbClr val="64748B"/>
                </a:solidFill>
                <a:latin typeface="Arial"/>
                <a:ea typeface="Arial"/>
                <a:cs typeface="Arial"/>
              </a:rPr>
              <a:t>Creality</a:t>
            </a:r>
            <a:r>
              <a:rPr sz="2500" b="0" i="1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 FDM printing setup</a:t>
            </a:r>
          </a:p>
        </p:txBody>
      </p:sp>
      <p:sp>
        <p:nvSpPr>
          <p:cNvPr id="33" name="cad-frame">
            <a:extLst>
              <a:ext uri="{FF2B5EF4-FFF2-40B4-BE49-F238E27FC236}">
                <a16:creationId xmlns:a16="http://schemas.microsoft.com/office/drawing/2014/main" id="{CF02EF6D-CB8F-49D3-B5CF-6FFE970FC2F1}"/>
              </a:ext>
            </a:extLst>
          </p:cNvPr>
          <p:cNvSpPr>
            <a:spLocks noGrp="1"/>
          </p:cNvSpPr>
          <p:nvPr/>
        </p:nvSpPr>
        <p:spPr>
          <a:xfrm>
            <a:off x="7000875" y="20974050"/>
            <a:ext cx="6286500" cy="3476625"/>
          </a:xfrm>
          <a:prstGeom prst="rect">
            <a:avLst/>
          </a:prstGeom>
          <a:solidFill>
            <a:srgbClr val="F3F6F9"/>
          </a:solidFill>
          <a:ln w="0">
            <a:noFill/>
            <a:prstDash val="solid"/>
          </a:ln>
        </p:spPr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974748" y="21164550"/>
            <a:ext cx="2338754" cy="2714625"/>
          </a:xfrm>
          <a:prstGeom prst="rect">
            <a:avLst/>
          </a:prstGeom>
        </p:spPr>
      </p:pic>
      <p:sp>
        <p:nvSpPr>
          <p:cNvPr id="35" name="caption-735-2512">
            <a:extLst>
              <a:ext uri="{FF2B5EF4-FFF2-40B4-BE49-F238E27FC236}">
                <a16:creationId xmlns:a16="http://schemas.microsoft.com/office/drawing/2014/main" id="{D34EDB36-06C3-4A14-9F1F-8401EABE37DE}"/>
              </a:ext>
            </a:extLst>
          </p:cNvPr>
          <p:cNvSpPr>
            <a:spLocks noGrp="1"/>
          </p:cNvSpPr>
          <p:nvPr/>
        </p:nvSpPr>
        <p:spPr>
          <a:xfrm>
            <a:off x="7000875" y="23926800"/>
            <a:ext cx="6286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725" b="0" i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2800" b="0" i="1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Scaled ASTM E8 specimen geometry</a:t>
            </a:r>
          </a:p>
        </p:txBody>
      </p:sp>
      <p:sp>
        <p:nvSpPr>
          <p:cNvPr id="36" name="input-panel">
            <a:extLst>
              <a:ext uri="{FF2B5EF4-FFF2-40B4-BE49-F238E27FC236}">
                <a16:creationId xmlns:a16="http://schemas.microsoft.com/office/drawing/2014/main" id="{248AF414-562C-417F-83F5-5203AECB19EB}"/>
              </a:ext>
            </a:extLst>
          </p:cNvPr>
          <p:cNvSpPr>
            <a:spLocks noGrp="1"/>
          </p:cNvSpPr>
          <p:nvPr/>
        </p:nvSpPr>
        <p:spPr>
          <a:xfrm>
            <a:off x="1428750" y="24784050"/>
            <a:ext cx="11858625" cy="3286125"/>
          </a:xfrm>
          <a:prstGeom prst="rect">
            <a:avLst/>
          </a:prstGeom>
          <a:solidFill>
            <a:srgbClr val="F3F6F9"/>
          </a:solidFill>
          <a:ln w="0">
            <a:noFill/>
            <a:prstDash val="solid"/>
          </a:ln>
        </p:spPr>
      </p:sp>
      <p:sp>
        <p:nvSpPr>
          <p:cNvPr id="37" name="inputs-title">
            <a:extLst>
              <a:ext uri="{FF2B5EF4-FFF2-40B4-BE49-F238E27FC236}">
                <a16:creationId xmlns:a16="http://schemas.microsoft.com/office/drawing/2014/main" id="{A5B0542F-4AB4-4B17-A2A7-74E62E251D68}"/>
              </a:ext>
            </a:extLst>
          </p:cNvPr>
          <p:cNvSpPr>
            <a:spLocks noGrp="1"/>
          </p:cNvSpPr>
          <p:nvPr/>
        </p:nvSpPr>
        <p:spPr>
          <a:xfrm>
            <a:off x="1762125" y="25069800"/>
            <a:ext cx="111918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 i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200" b="1" i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Eight process inputs</a:t>
            </a:r>
          </a:p>
        </p:txBody>
      </p:sp>
      <p:sp>
        <p:nvSpPr>
          <p:cNvPr id="38" name="inputs-left">
            <a:extLst>
              <a:ext uri="{FF2B5EF4-FFF2-40B4-BE49-F238E27FC236}">
                <a16:creationId xmlns:a16="http://schemas.microsoft.com/office/drawing/2014/main" id="{E46065D1-DBA9-4C23-A17A-D826C732556E}"/>
              </a:ext>
            </a:extLst>
          </p:cNvPr>
          <p:cNvSpPr>
            <a:spLocks noGrp="1"/>
          </p:cNvSpPr>
          <p:nvPr/>
        </p:nvSpPr>
        <p:spPr>
          <a:xfrm>
            <a:off x="1762125" y="25784175"/>
            <a:ext cx="4953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Layer height</a:t>
            </a:r>
          </a:p>
          <a:p>
            <a:pPr algn="l">
              <a:defRPr sz="1950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Wall thickness</a:t>
            </a:r>
          </a:p>
          <a:p>
            <a:pPr algn="l">
              <a:defRPr sz="1950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Infill density</a:t>
            </a:r>
          </a:p>
          <a:p>
            <a:pPr algn="l">
              <a:defRPr sz="1950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Infill pattern</a:t>
            </a:r>
          </a:p>
        </p:txBody>
      </p:sp>
      <p:sp>
        <p:nvSpPr>
          <p:cNvPr id="39" name="inputs-right">
            <a:extLst>
              <a:ext uri="{FF2B5EF4-FFF2-40B4-BE49-F238E27FC236}">
                <a16:creationId xmlns:a16="http://schemas.microsoft.com/office/drawing/2014/main" id="{4E602FFD-FC5D-41DC-8AF2-F5FE934E2D59}"/>
              </a:ext>
            </a:extLst>
          </p:cNvPr>
          <p:cNvSpPr>
            <a:spLocks noGrp="1"/>
          </p:cNvSpPr>
          <p:nvPr/>
        </p:nvSpPr>
        <p:spPr>
          <a:xfrm>
            <a:off x="7620000" y="25784175"/>
            <a:ext cx="523875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Nozzle temperature</a:t>
            </a:r>
          </a:p>
          <a:p>
            <a:pPr algn="l">
              <a:defRPr sz="1950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Bed temperature</a:t>
            </a:r>
          </a:p>
          <a:p>
            <a:pPr algn="l">
              <a:defRPr sz="1950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Print speed</a:t>
            </a:r>
          </a:p>
          <a:p>
            <a:pPr algn="l">
              <a:defRPr sz="1950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Fan speed</a:t>
            </a:r>
          </a:p>
        </p:txBody>
      </p:sp>
      <p:sp>
        <p:nvSpPr>
          <p:cNvPr id="40" name="Machine-learning workflow-accent">
            <a:extLst>
              <a:ext uri="{FF2B5EF4-FFF2-40B4-BE49-F238E27FC236}">
                <a16:creationId xmlns:a16="http://schemas.microsoft.com/office/drawing/2014/main" id="{05DE1B1B-1D39-4D18-880F-028F31F2F4D9}"/>
              </a:ext>
            </a:extLst>
          </p:cNvPr>
          <p:cNvSpPr>
            <a:spLocks noGrp="1"/>
          </p:cNvSpPr>
          <p:nvPr/>
        </p:nvSpPr>
        <p:spPr>
          <a:xfrm>
            <a:off x="13954125" y="9391650"/>
            <a:ext cx="152400" cy="495300"/>
          </a:xfrm>
          <a:prstGeom prst="rect">
            <a:avLst/>
          </a:prstGeom>
          <a:solidFill>
            <a:srgbClr val="45B8E6"/>
          </a:solidFill>
          <a:ln w="0">
            <a:noFill/>
            <a:prstDash val="solid"/>
          </a:ln>
        </p:spPr>
      </p:sp>
      <p:sp>
        <p:nvSpPr>
          <p:cNvPr id="41" name="Machine-learning workflow-heading">
            <a:extLst>
              <a:ext uri="{FF2B5EF4-FFF2-40B4-BE49-F238E27FC236}">
                <a16:creationId xmlns:a16="http://schemas.microsoft.com/office/drawing/2014/main" id="{BD033DFF-6CE0-4FCB-A7B9-355AE342072C}"/>
              </a:ext>
            </a:extLst>
          </p:cNvPr>
          <p:cNvSpPr>
            <a:spLocks noGrp="1"/>
          </p:cNvSpPr>
          <p:nvPr/>
        </p:nvSpPr>
        <p:spPr>
          <a:xfrm>
            <a:off x="14277975" y="9353550"/>
            <a:ext cx="1372552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3225" b="1" i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500" b="1" i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Machine-learning workflow</a:t>
            </a:r>
          </a:p>
        </p:txBody>
      </p:sp>
      <p:sp>
        <p:nvSpPr>
          <p:cNvPr id="42" name="workflow-line">
            <a:extLst>
              <a:ext uri="{FF2B5EF4-FFF2-40B4-BE49-F238E27FC236}">
                <a16:creationId xmlns:a16="http://schemas.microsoft.com/office/drawing/2014/main" id="{5C5F8765-288D-4F5E-A63B-C4863A5359D0}"/>
              </a:ext>
            </a:extLst>
          </p:cNvPr>
          <p:cNvSpPr>
            <a:spLocks noGrp="1"/>
          </p:cNvSpPr>
          <p:nvPr/>
        </p:nvSpPr>
        <p:spPr>
          <a:xfrm>
            <a:off x="13954125" y="10210800"/>
            <a:ext cx="14049375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950" b="1" i="0">
                <a:solidFill>
                  <a:srgbClr val="0B4F8A"/>
                </a:solidFill>
                <a:latin typeface="Arial"/>
                <a:ea typeface="Arial"/>
                <a:cs typeface="Arial"/>
              </a:defRPr>
            </a:pPr>
            <a:r>
              <a:rPr sz="3000" b="1" i="0" dirty="0">
                <a:solidFill>
                  <a:srgbClr val="0B4F8A"/>
                </a:solidFill>
                <a:latin typeface="Arial"/>
                <a:ea typeface="Arial"/>
                <a:cs typeface="Arial"/>
              </a:rPr>
              <a:t>01  RSM trials     →     02  Eight inputs     →     03  80/20 split     →     04  Nine regressors     →     05  XAI interpretation</a:t>
            </a:r>
          </a:p>
        </p:txBody>
      </p:sp>
      <p:sp>
        <p:nvSpPr>
          <p:cNvPr id="43" name="algorithms">
            <a:extLst>
              <a:ext uri="{FF2B5EF4-FFF2-40B4-BE49-F238E27FC236}">
                <a16:creationId xmlns:a16="http://schemas.microsoft.com/office/drawing/2014/main" id="{6BF359E4-7925-4D4F-A1B9-F7117A1A6078}"/>
              </a:ext>
            </a:extLst>
          </p:cNvPr>
          <p:cNvSpPr>
            <a:spLocks noGrp="1"/>
          </p:cNvSpPr>
          <p:nvPr/>
        </p:nvSpPr>
        <p:spPr>
          <a:xfrm>
            <a:off x="14144625" y="11496675"/>
            <a:ext cx="13668375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1800" b="0" i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SVR  •  Decision Tree  •  Random Forest  •  </a:t>
            </a:r>
            <a:r>
              <a:rPr sz="3000" b="0" i="0" dirty="0" err="1">
                <a:solidFill>
                  <a:srgbClr val="64748B"/>
                </a:solidFill>
                <a:latin typeface="Arial"/>
                <a:ea typeface="Arial"/>
                <a:cs typeface="Arial"/>
              </a:rPr>
              <a:t>XGBoost</a:t>
            </a:r>
            <a:r>
              <a:rPr sz="3000" b="0" i="0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  •  </a:t>
            </a:r>
            <a:r>
              <a:rPr sz="3000" b="0" i="0" dirty="0" err="1">
                <a:solidFill>
                  <a:srgbClr val="64748B"/>
                </a:solidFill>
                <a:latin typeface="Arial"/>
                <a:ea typeface="Arial"/>
                <a:cs typeface="Arial"/>
              </a:rPr>
              <a:t>CatBoost</a:t>
            </a:r>
            <a:r>
              <a:rPr sz="3000" b="0" i="0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  •  AdaBoost  •  Extra Tree  •  Gradient Boosting  •  Explainable Boosting Machine</a:t>
            </a:r>
          </a:p>
        </p:txBody>
      </p:sp>
      <p:sp>
        <p:nvSpPr>
          <p:cNvPr id="44" name="Nine-model benchmark-accent">
            <a:extLst>
              <a:ext uri="{FF2B5EF4-FFF2-40B4-BE49-F238E27FC236}">
                <a16:creationId xmlns:a16="http://schemas.microsoft.com/office/drawing/2014/main" id="{6AD23F50-11A9-46F7-9539-448C972BAD84}"/>
              </a:ext>
            </a:extLst>
          </p:cNvPr>
          <p:cNvSpPr>
            <a:spLocks noGrp="1"/>
          </p:cNvSpPr>
          <p:nvPr/>
        </p:nvSpPr>
        <p:spPr>
          <a:xfrm>
            <a:off x="13954125" y="13106400"/>
            <a:ext cx="152400" cy="495300"/>
          </a:xfrm>
          <a:prstGeom prst="rect">
            <a:avLst/>
          </a:prstGeom>
          <a:solidFill>
            <a:srgbClr val="45B8E6"/>
          </a:solidFill>
          <a:ln w="0">
            <a:noFill/>
            <a:prstDash val="solid"/>
          </a:ln>
        </p:spPr>
      </p:sp>
      <p:sp>
        <p:nvSpPr>
          <p:cNvPr id="45" name="Nine-model benchmark-heading">
            <a:extLst>
              <a:ext uri="{FF2B5EF4-FFF2-40B4-BE49-F238E27FC236}">
                <a16:creationId xmlns:a16="http://schemas.microsoft.com/office/drawing/2014/main" id="{B4806149-17F7-4AE2-BF7D-6418E16BB3C2}"/>
              </a:ext>
            </a:extLst>
          </p:cNvPr>
          <p:cNvSpPr>
            <a:spLocks noGrp="1"/>
          </p:cNvSpPr>
          <p:nvPr/>
        </p:nvSpPr>
        <p:spPr>
          <a:xfrm>
            <a:off x="14277975" y="13068300"/>
            <a:ext cx="1372552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3225" b="1" i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225" b="1" i="0">
                <a:solidFill>
                  <a:srgbClr val="101820"/>
                </a:solidFill>
                <a:latin typeface="Arial"/>
                <a:ea typeface="Arial"/>
                <a:cs typeface="Arial"/>
              </a:rPr>
              <a:t>Nine-model benchmark</a:t>
            </a:r>
          </a:p>
        </p:txBody>
      </p:sp>
      <p:graphicFrame>
        <p:nvGraphicFramePr>
          <p:cNvPr id="124" name="Chart"/>
          <p:cNvGraphicFramePr/>
          <p:nvPr>
            <p:extLst>
              <p:ext uri="{D42A27DB-BD31-4B8C-83A1-F6EECF244321}">
                <p14:modId xmlns:p14="http://schemas.microsoft.com/office/powerpoint/2010/main" val="1572029949"/>
              </p:ext>
            </p:extLst>
          </p:nvPr>
        </p:nvGraphicFramePr>
        <p:xfrm>
          <a:off x="13954125" y="13877925"/>
          <a:ext cx="8858250" cy="7429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7" name="prediction-frame">
            <a:extLst>
              <a:ext uri="{FF2B5EF4-FFF2-40B4-BE49-F238E27FC236}">
                <a16:creationId xmlns:a16="http://schemas.microsoft.com/office/drawing/2014/main" id="{4664F940-3262-481A-B885-D05D25141D17}"/>
              </a:ext>
            </a:extLst>
          </p:cNvPr>
          <p:cNvSpPr>
            <a:spLocks noGrp="1"/>
          </p:cNvSpPr>
          <p:nvPr/>
        </p:nvSpPr>
        <p:spPr>
          <a:xfrm>
            <a:off x="23098125" y="13877925"/>
            <a:ext cx="4905375" cy="5715000"/>
          </a:xfrm>
          <a:prstGeom prst="rect">
            <a:avLst/>
          </a:prstGeom>
          <a:solidFill>
            <a:srgbClr val="F3F6F9"/>
          </a:solidFill>
          <a:ln w="0">
            <a:noFill/>
            <a:prstDash val="solid"/>
          </a:ln>
        </p:spPr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23288625" y="14671064"/>
            <a:ext cx="4524375" cy="3747721"/>
          </a:xfrm>
          <a:prstGeom prst="rect">
            <a:avLst/>
          </a:prstGeom>
        </p:spPr>
      </p:pic>
      <p:sp>
        <p:nvSpPr>
          <p:cNvPr id="49" name="caption-2425-2000">
            <a:extLst>
              <a:ext uri="{FF2B5EF4-FFF2-40B4-BE49-F238E27FC236}">
                <a16:creationId xmlns:a16="http://schemas.microsoft.com/office/drawing/2014/main" id="{D19D0084-3BAC-4081-9E6E-C52EEBE8F447}"/>
              </a:ext>
            </a:extLst>
          </p:cNvPr>
          <p:cNvSpPr>
            <a:spLocks noGrp="1"/>
          </p:cNvSpPr>
          <p:nvPr/>
        </p:nvSpPr>
        <p:spPr>
          <a:xfrm>
            <a:off x="22960965" y="18773775"/>
            <a:ext cx="5042535" cy="58102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725" b="0" i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3000" b="0" i="1" dirty="0" err="1">
                <a:solidFill>
                  <a:srgbClr val="64748B"/>
                </a:solidFill>
                <a:latin typeface="Arial"/>
                <a:ea typeface="Arial"/>
                <a:cs typeface="Arial"/>
              </a:rPr>
              <a:t>XGBoost</a:t>
            </a:r>
            <a:r>
              <a:rPr sz="3000" b="0" i="1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 predicted vs. actual values</a:t>
            </a:r>
          </a:p>
        </p:txBody>
      </p:sp>
      <p:sp>
        <p:nvSpPr>
          <p:cNvPr id="50" name="best-model-panel">
            <a:extLst>
              <a:ext uri="{FF2B5EF4-FFF2-40B4-BE49-F238E27FC236}">
                <a16:creationId xmlns:a16="http://schemas.microsoft.com/office/drawing/2014/main" id="{C4C9CD91-8D37-41AF-B7C9-D9E23C6BD44D}"/>
              </a:ext>
            </a:extLst>
          </p:cNvPr>
          <p:cNvSpPr>
            <a:spLocks noGrp="1"/>
          </p:cNvSpPr>
          <p:nvPr/>
        </p:nvSpPr>
        <p:spPr>
          <a:xfrm>
            <a:off x="23098125" y="19831050"/>
            <a:ext cx="4905375" cy="3286125"/>
          </a:xfrm>
          <a:prstGeom prst="rect">
            <a:avLst/>
          </a:prstGeom>
          <a:solidFill>
            <a:srgbClr val="EAF4FF"/>
          </a:solidFill>
          <a:ln w="0">
            <a:noFill/>
            <a:prstDash val="solid"/>
          </a:ln>
        </p:spPr>
      </p:sp>
      <p:sp>
        <p:nvSpPr>
          <p:cNvPr id="51" name="best-model-title">
            <a:extLst>
              <a:ext uri="{FF2B5EF4-FFF2-40B4-BE49-F238E27FC236}">
                <a16:creationId xmlns:a16="http://schemas.microsoft.com/office/drawing/2014/main" id="{A34C80E8-F8FF-4CA6-A829-3899EA5B0ACB}"/>
              </a:ext>
            </a:extLst>
          </p:cNvPr>
          <p:cNvSpPr>
            <a:spLocks noGrp="1"/>
          </p:cNvSpPr>
          <p:nvPr/>
        </p:nvSpPr>
        <p:spPr>
          <a:xfrm>
            <a:off x="23431500" y="20164425"/>
            <a:ext cx="4238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175" b="1" i="0">
                <a:solidFill>
                  <a:srgbClr val="0B4F8A"/>
                </a:solidFill>
                <a:latin typeface="Arial"/>
                <a:ea typeface="Arial"/>
                <a:cs typeface="Arial"/>
              </a:defRPr>
            </a:pPr>
            <a:r>
              <a:rPr sz="3000" b="1" i="0" dirty="0">
                <a:solidFill>
                  <a:srgbClr val="0B4F8A"/>
                </a:solidFill>
                <a:latin typeface="Arial"/>
                <a:ea typeface="Arial"/>
                <a:cs typeface="Arial"/>
              </a:rPr>
              <a:t>Best overall model</a:t>
            </a:r>
          </a:p>
        </p:txBody>
      </p:sp>
      <p:sp>
        <p:nvSpPr>
          <p:cNvPr id="52" name="best-model-name">
            <a:extLst>
              <a:ext uri="{FF2B5EF4-FFF2-40B4-BE49-F238E27FC236}">
                <a16:creationId xmlns:a16="http://schemas.microsoft.com/office/drawing/2014/main" id="{DF10C109-2050-4B20-A07D-60DA6C730634}"/>
              </a:ext>
            </a:extLst>
          </p:cNvPr>
          <p:cNvSpPr>
            <a:spLocks noGrp="1"/>
          </p:cNvSpPr>
          <p:nvPr/>
        </p:nvSpPr>
        <p:spPr>
          <a:xfrm>
            <a:off x="23431500" y="20783550"/>
            <a:ext cx="42386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3750" b="1" i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750" b="1" i="0">
                <a:solidFill>
                  <a:srgbClr val="101820"/>
                </a:solidFill>
                <a:latin typeface="Arial"/>
                <a:ea typeface="Arial"/>
                <a:cs typeface="Arial"/>
              </a:rPr>
              <a:t>XGBoost</a:t>
            </a:r>
          </a:p>
        </p:txBody>
      </p:sp>
      <p:sp>
        <p:nvSpPr>
          <p:cNvPr id="53" name="best-model-copy">
            <a:extLst>
              <a:ext uri="{FF2B5EF4-FFF2-40B4-BE49-F238E27FC236}">
                <a16:creationId xmlns:a16="http://schemas.microsoft.com/office/drawing/2014/main" id="{7D8F6C3D-9359-4FE9-9B7E-04ED700A2735}"/>
              </a:ext>
            </a:extLst>
          </p:cNvPr>
          <p:cNvSpPr>
            <a:spLocks noGrp="1"/>
          </p:cNvSpPr>
          <p:nvPr/>
        </p:nvSpPr>
        <p:spPr>
          <a:xfrm>
            <a:off x="23431500" y="21459825"/>
            <a:ext cx="4572000" cy="1447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875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Lowest MSE and MAE, and the highest R² among all nine regressors.</a:t>
            </a:r>
          </a:p>
        </p:txBody>
      </p:sp>
      <p:sp>
        <p:nvSpPr>
          <p:cNvPr id="54" name="What the benchmark means-accent">
            <a:extLst>
              <a:ext uri="{FF2B5EF4-FFF2-40B4-BE49-F238E27FC236}">
                <a16:creationId xmlns:a16="http://schemas.microsoft.com/office/drawing/2014/main" id="{3938D6B5-1874-493E-8AB3-40801ED0B7AC}"/>
              </a:ext>
            </a:extLst>
          </p:cNvPr>
          <p:cNvSpPr>
            <a:spLocks noGrp="1"/>
          </p:cNvSpPr>
          <p:nvPr/>
        </p:nvSpPr>
        <p:spPr>
          <a:xfrm>
            <a:off x="13954125" y="23631525"/>
            <a:ext cx="152400" cy="495300"/>
          </a:xfrm>
          <a:prstGeom prst="rect">
            <a:avLst/>
          </a:prstGeom>
          <a:solidFill>
            <a:srgbClr val="45B8E6"/>
          </a:solidFill>
          <a:ln w="0">
            <a:noFill/>
            <a:prstDash val="solid"/>
          </a:ln>
        </p:spPr>
      </p:sp>
      <p:sp>
        <p:nvSpPr>
          <p:cNvPr id="55" name="What the benchmark means-heading">
            <a:extLst>
              <a:ext uri="{FF2B5EF4-FFF2-40B4-BE49-F238E27FC236}">
                <a16:creationId xmlns:a16="http://schemas.microsoft.com/office/drawing/2014/main" id="{FCA308A2-337B-4D60-82BA-28406A0E4FEF}"/>
              </a:ext>
            </a:extLst>
          </p:cNvPr>
          <p:cNvSpPr>
            <a:spLocks noGrp="1"/>
          </p:cNvSpPr>
          <p:nvPr/>
        </p:nvSpPr>
        <p:spPr>
          <a:xfrm>
            <a:off x="14277975" y="23593425"/>
            <a:ext cx="1372552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3225" b="1" i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225" b="1" i="0">
                <a:solidFill>
                  <a:srgbClr val="101820"/>
                </a:solidFill>
                <a:latin typeface="Arial"/>
                <a:ea typeface="Arial"/>
                <a:cs typeface="Arial"/>
              </a:rPr>
              <a:t>What the benchmark means</a:t>
            </a:r>
          </a:p>
        </p:txBody>
      </p:sp>
      <p:sp>
        <p:nvSpPr>
          <p:cNvPr id="56" name="benchmark-meaning">
            <a:extLst>
              <a:ext uri="{FF2B5EF4-FFF2-40B4-BE49-F238E27FC236}">
                <a16:creationId xmlns:a16="http://schemas.microsoft.com/office/drawing/2014/main" id="{C78B712C-4359-430D-AD17-51EB6671A5DD}"/>
              </a:ext>
            </a:extLst>
          </p:cNvPr>
          <p:cNvSpPr>
            <a:spLocks noGrp="1"/>
          </p:cNvSpPr>
          <p:nvPr/>
        </p:nvSpPr>
        <p:spPr>
          <a:xfrm>
            <a:off x="13954125" y="24403050"/>
            <a:ext cx="14049375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250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Tree-based ensembles dominated the comparison. Random Forest, Extra Tree, Gradient Boosting, and AdaBoost all achieved R² values near or above 0.89, but </a:t>
            </a:r>
            <a:r>
              <a:rPr sz="3000" b="0" i="0" dirty="0" err="1">
                <a:solidFill>
                  <a:srgbClr val="334155"/>
                </a:solidFill>
                <a:latin typeface="Arial"/>
                <a:ea typeface="Arial"/>
                <a:cs typeface="Arial"/>
              </a:rPr>
              <a:t>XGBoost</a:t>
            </a: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 produced the clearest improvement in prediction accuracy.</a:t>
            </a:r>
          </a:p>
        </p:txBody>
      </p:sp>
      <p:sp>
        <p:nvSpPr>
          <p:cNvPr id="57" name="metrics-strip">
            <a:extLst>
              <a:ext uri="{FF2B5EF4-FFF2-40B4-BE49-F238E27FC236}">
                <a16:creationId xmlns:a16="http://schemas.microsoft.com/office/drawing/2014/main" id="{9A7DE84E-7495-47BE-891D-630454FF16A0}"/>
              </a:ext>
            </a:extLst>
          </p:cNvPr>
          <p:cNvSpPr>
            <a:spLocks noGrp="1"/>
          </p:cNvSpPr>
          <p:nvPr/>
        </p:nvSpPr>
        <p:spPr>
          <a:xfrm>
            <a:off x="13954125" y="26879550"/>
            <a:ext cx="14049375" cy="1190625"/>
          </a:xfrm>
          <a:prstGeom prst="rect">
            <a:avLst/>
          </a:prstGeom>
          <a:solidFill>
            <a:srgbClr val="F3F6F9"/>
          </a:solidFill>
          <a:ln w="0">
            <a:noFill/>
            <a:prstDash val="solid"/>
          </a:ln>
        </p:spPr>
      </p:sp>
      <p:sp>
        <p:nvSpPr>
          <p:cNvPr id="58" name="metrics-strip-copy">
            <a:extLst>
              <a:ext uri="{FF2B5EF4-FFF2-40B4-BE49-F238E27FC236}">
                <a16:creationId xmlns:a16="http://schemas.microsoft.com/office/drawing/2014/main" id="{E1CBDBAD-BDEA-479F-9650-0FDEB697DD5E}"/>
              </a:ext>
            </a:extLst>
          </p:cNvPr>
          <p:cNvSpPr>
            <a:spLocks noGrp="1"/>
          </p:cNvSpPr>
          <p:nvPr/>
        </p:nvSpPr>
        <p:spPr>
          <a:xfrm>
            <a:off x="14335125" y="27089100"/>
            <a:ext cx="132873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950" b="1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1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Evaluation metrics:  mean squared error (MSE)  |  mean absolute error (MAE)  |  coefficient of determination (R²)</a:t>
            </a:r>
          </a:p>
        </p:txBody>
      </p:sp>
      <p:sp>
        <p:nvSpPr>
          <p:cNvPr id="59" name="Explainable AI reveals process influence-accent">
            <a:extLst>
              <a:ext uri="{FF2B5EF4-FFF2-40B4-BE49-F238E27FC236}">
                <a16:creationId xmlns:a16="http://schemas.microsoft.com/office/drawing/2014/main" id="{26ED9B16-F468-4013-99F2-7B69EBC7A05D}"/>
              </a:ext>
            </a:extLst>
          </p:cNvPr>
          <p:cNvSpPr>
            <a:spLocks noGrp="1"/>
          </p:cNvSpPr>
          <p:nvPr/>
        </p:nvSpPr>
        <p:spPr>
          <a:xfrm>
            <a:off x="28670250" y="9391650"/>
            <a:ext cx="152400" cy="495300"/>
          </a:xfrm>
          <a:prstGeom prst="rect">
            <a:avLst/>
          </a:prstGeom>
          <a:solidFill>
            <a:srgbClr val="45B8E6"/>
          </a:solidFill>
          <a:ln w="0">
            <a:noFill/>
            <a:prstDash val="solid"/>
          </a:ln>
        </p:spPr>
      </p:sp>
      <p:sp>
        <p:nvSpPr>
          <p:cNvPr id="60" name="Explainable AI reveals process influence-heading">
            <a:extLst>
              <a:ext uri="{FF2B5EF4-FFF2-40B4-BE49-F238E27FC236}">
                <a16:creationId xmlns:a16="http://schemas.microsoft.com/office/drawing/2014/main" id="{10D2C97C-F225-4C5C-B437-8044FFB56ECA}"/>
              </a:ext>
            </a:extLst>
          </p:cNvPr>
          <p:cNvSpPr>
            <a:spLocks noGrp="1"/>
          </p:cNvSpPr>
          <p:nvPr/>
        </p:nvSpPr>
        <p:spPr>
          <a:xfrm>
            <a:off x="28994100" y="9353550"/>
            <a:ext cx="12382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3225" b="1" i="0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500" b="1" i="0" dirty="0">
                <a:solidFill>
                  <a:srgbClr val="101820"/>
                </a:solidFill>
                <a:latin typeface="Arial"/>
                <a:ea typeface="Arial"/>
                <a:cs typeface="Arial"/>
              </a:rPr>
              <a:t>Explainable AI reveals process influence</a:t>
            </a:r>
          </a:p>
        </p:txBody>
      </p:sp>
      <p:sp>
        <p:nvSpPr>
          <p:cNvPr id="61" name="xai-intro">
            <a:extLst>
              <a:ext uri="{FF2B5EF4-FFF2-40B4-BE49-F238E27FC236}">
                <a16:creationId xmlns:a16="http://schemas.microsoft.com/office/drawing/2014/main" id="{07FF03B3-572E-44B5-8AE8-685ED1ED1A9C}"/>
              </a:ext>
            </a:extLst>
          </p:cNvPr>
          <p:cNvSpPr>
            <a:spLocks noGrp="1"/>
          </p:cNvSpPr>
          <p:nvPr/>
        </p:nvSpPr>
        <p:spPr>
          <a:xfrm>
            <a:off x="28670250" y="10163175"/>
            <a:ext cx="127063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100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SHAP values connect each process setting to the direction and magnitude of its contribution to the predicted surface roughness.</a:t>
            </a:r>
          </a:p>
        </p:txBody>
      </p:sp>
      <p:sp>
        <p:nvSpPr>
          <p:cNvPr id="62" name="beeswarm-frame">
            <a:extLst>
              <a:ext uri="{FF2B5EF4-FFF2-40B4-BE49-F238E27FC236}">
                <a16:creationId xmlns:a16="http://schemas.microsoft.com/office/drawing/2014/main" id="{AD37A67F-356C-4BCA-B57D-F6FAA3A0602D}"/>
              </a:ext>
            </a:extLst>
          </p:cNvPr>
          <p:cNvSpPr>
            <a:spLocks noGrp="1"/>
          </p:cNvSpPr>
          <p:nvPr/>
        </p:nvSpPr>
        <p:spPr>
          <a:xfrm>
            <a:off x="28670250" y="11687175"/>
            <a:ext cx="12706350" cy="6286500"/>
          </a:xfrm>
          <a:prstGeom prst="rect">
            <a:avLst/>
          </a:prstGeom>
          <a:solidFill>
            <a:srgbClr val="F3F6F9"/>
          </a:solidFill>
          <a:ln w="0">
            <a:noFill/>
            <a:prstDash val="solid"/>
          </a:ln>
        </p:spPr>
      </p:sp>
      <p:pic>
        <p:nvPicPr>
          <p:cNvPr id="141" name="Picture 140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29911809" y="11925300"/>
            <a:ext cx="10223232" cy="5429250"/>
          </a:xfrm>
          <a:prstGeom prst="rect">
            <a:avLst/>
          </a:prstGeom>
        </p:spPr>
      </p:pic>
      <p:sp>
        <p:nvSpPr>
          <p:cNvPr id="64" name="caption-3010-1824">
            <a:extLst>
              <a:ext uri="{FF2B5EF4-FFF2-40B4-BE49-F238E27FC236}">
                <a16:creationId xmlns:a16="http://schemas.microsoft.com/office/drawing/2014/main" id="{9E218ECE-3BDB-45EC-B545-D96E69BB3AFB}"/>
              </a:ext>
            </a:extLst>
          </p:cNvPr>
          <p:cNvSpPr>
            <a:spLocks noGrp="1"/>
          </p:cNvSpPr>
          <p:nvPr/>
        </p:nvSpPr>
        <p:spPr>
          <a:xfrm>
            <a:off x="28670250" y="17373600"/>
            <a:ext cx="127063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725" b="0" i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3000" b="0" i="1" dirty="0" err="1">
                <a:solidFill>
                  <a:srgbClr val="64748B"/>
                </a:solidFill>
                <a:latin typeface="Arial"/>
                <a:ea typeface="Arial"/>
                <a:cs typeface="Arial"/>
              </a:rPr>
              <a:t>XGBoost</a:t>
            </a:r>
            <a:r>
              <a:rPr sz="3000" b="0" i="1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 SHAP </a:t>
            </a:r>
            <a:r>
              <a:rPr sz="3000" b="0" i="1" dirty="0" err="1">
                <a:solidFill>
                  <a:srgbClr val="64748B"/>
                </a:solidFill>
                <a:latin typeface="Arial"/>
                <a:ea typeface="Arial"/>
                <a:cs typeface="Arial"/>
              </a:rPr>
              <a:t>beeswarm</a:t>
            </a:r>
            <a:r>
              <a:rPr sz="3000" b="0" i="1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: global feature impact</a:t>
            </a:r>
          </a:p>
        </p:txBody>
      </p:sp>
      <p:sp>
        <p:nvSpPr>
          <p:cNvPr id="65" name="heatmap-frame">
            <a:extLst>
              <a:ext uri="{FF2B5EF4-FFF2-40B4-BE49-F238E27FC236}">
                <a16:creationId xmlns:a16="http://schemas.microsoft.com/office/drawing/2014/main" id="{56385F78-FAD9-4672-A050-6F73F4B7A62F}"/>
              </a:ext>
            </a:extLst>
          </p:cNvPr>
          <p:cNvSpPr>
            <a:spLocks noGrp="1"/>
          </p:cNvSpPr>
          <p:nvPr/>
        </p:nvSpPr>
        <p:spPr>
          <a:xfrm>
            <a:off x="28670250" y="18307050"/>
            <a:ext cx="12706350" cy="6191250"/>
          </a:xfrm>
          <a:prstGeom prst="rect">
            <a:avLst/>
          </a:prstGeom>
          <a:solidFill>
            <a:srgbClr val="F3F6F9"/>
          </a:solidFill>
          <a:ln w="0">
            <a:noFill/>
            <a:prstDash val="solid"/>
          </a:ln>
        </p:spPr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30818563" y="18545175"/>
            <a:ext cx="8409724" cy="5334000"/>
          </a:xfrm>
          <a:prstGeom prst="rect">
            <a:avLst/>
          </a:prstGeom>
        </p:spPr>
      </p:pic>
      <p:sp>
        <p:nvSpPr>
          <p:cNvPr id="67" name="caption-3010-2510">
            <a:extLst>
              <a:ext uri="{FF2B5EF4-FFF2-40B4-BE49-F238E27FC236}">
                <a16:creationId xmlns:a16="http://schemas.microsoft.com/office/drawing/2014/main" id="{0BDEFE75-9DFD-48CB-ABF7-28A24A091E64}"/>
              </a:ext>
            </a:extLst>
          </p:cNvPr>
          <p:cNvSpPr>
            <a:spLocks noGrp="1"/>
          </p:cNvSpPr>
          <p:nvPr/>
        </p:nvSpPr>
        <p:spPr>
          <a:xfrm>
            <a:off x="28670250" y="23907750"/>
            <a:ext cx="127063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725" b="0" i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3000" b="0" i="1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SHAP heatmap: instance-level feature contributions</a:t>
            </a:r>
          </a:p>
        </p:txBody>
      </p:sp>
      <p:sp>
        <p:nvSpPr>
          <p:cNvPr id="68" name="interpretation-panel">
            <a:extLst>
              <a:ext uri="{FF2B5EF4-FFF2-40B4-BE49-F238E27FC236}">
                <a16:creationId xmlns:a16="http://schemas.microsoft.com/office/drawing/2014/main" id="{B09E25C2-0EB7-4CBA-B0C5-050AA0AC76F9}"/>
              </a:ext>
            </a:extLst>
          </p:cNvPr>
          <p:cNvSpPr>
            <a:spLocks noGrp="1"/>
          </p:cNvSpPr>
          <p:nvPr/>
        </p:nvSpPr>
        <p:spPr>
          <a:xfrm>
            <a:off x="28670250" y="24784050"/>
            <a:ext cx="12706350" cy="3829049"/>
          </a:xfrm>
          <a:prstGeom prst="rect">
            <a:avLst/>
          </a:prstGeom>
          <a:solidFill>
            <a:srgbClr val="EAF4FF"/>
          </a:solidFill>
          <a:ln w="0">
            <a:noFill/>
            <a:prstDash val="solid"/>
          </a:ln>
        </p:spPr>
      </p:sp>
      <p:sp>
        <p:nvSpPr>
          <p:cNvPr id="69" name="interpretation-title">
            <a:extLst>
              <a:ext uri="{FF2B5EF4-FFF2-40B4-BE49-F238E27FC236}">
                <a16:creationId xmlns:a16="http://schemas.microsoft.com/office/drawing/2014/main" id="{1EAF1AC4-BF4D-433D-8E68-83390D3DF1CE}"/>
              </a:ext>
            </a:extLst>
          </p:cNvPr>
          <p:cNvSpPr>
            <a:spLocks noGrp="1"/>
          </p:cNvSpPr>
          <p:nvPr/>
        </p:nvSpPr>
        <p:spPr>
          <a:xfrm>
            <a:off x="28822650" y="24736424"/>
            <a:ext cx="120396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 i="0">
                <a:solidFill>
                  <a:srgbClr val="0B4F8A"/>
                </a:solidFill>
                <a:latin typeface="Arial"/>
                <a:ea typeface="Arial"/>
                <a:cs typeface="Arial"/>
              </a:defRPr>
            </a:pPr>
            <a:r>
              <a:rPr sz="3000" b="1" i="0" dirty="0">
                <a:solidFill>
                  <a:srgbClr val="0B4F8A"/>
                </a:solidFill>
                <a:latin typeface="Arial"/>
                <a:ea typeface="Arial"/>
                <a:cs typeface="Arial"/>
              </a:rPr>
              <a:t>Interpretation</a:t>
            </a:r>
          </a:p>
        </p:txBody>
      </p:sp>
      <p:sp>
        <p:nvSpPr>
          <p:cNvPr id="70" name="interpretation-copy">
            <a:extLst>
              <a:ext uri="{FF2B5EF4-FFF2-40B4-BE49-F238E27FC236}">
                <a16:creationId xmlns:a16="http://schemas.microsoft.com/office/drawing/2014/main" id="{5DB3CFA2-34B9-4708-80BE-D82A7B053261}"/>
              </a:ext>
            </a:extLst>
          </p:cNvPr>
          <p:cNvSpPr>
            <a:spLocks noGrp="1"/>
          </p:cNvSpPr>
          <p:nvPr/>
        </p:nvSpPr>
        <p:spPr>
          <a:xfrm>
            <a:off x="28994100" y="25317449"/>
            <a:ext cx="12039600" cy="2047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• Layer height showed the widest SHAP spread and the strongest overall influence.</a:t>
            </a:r>
          </a:p>
          <a:p>
            <a:pPr algn="l">
              <a:defRPr sz="1875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• Print speed was the second most influential input.</a:t>
            </a:r>
          </a:p>
          <a:p>
            <a:pPr algn="l">
              <a:defRPr sz="1875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• Infill density and wall thickness showed moderate, instance-dependent effects.</a:t>
            </a:r>
          </a:p>
          <a:p>
            <a:pPr algn="l">
              <a:defRPr sz="1875" b="0" i="0">
                <a:solidFill>
                  <a:srgbClr val="334155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334155"/>
                </a:solidFill>
                <a:latin typeface="Arial"/>
                <a:ea typeface="Arial"/>
                <a:cs typeface="Arial"/>
              </a:rPr>
              <a:t>• Bed temperature, fan speed, and infill pattern contributed less within the investigated design space.</a:t>
            </a:r>
          </a:p>
        </p:txBody>
      </p:sp>
      <p:sp>
        <p:nvSpPr>
          <p:cNvPr id="71" name="footer-band">
            <a:extLst>
              <a:ext uri="{FF2B5EF4-FFF2-40B4-BE49-F238E27FC236}">
                <a16:creationId xmlns:a16="http://schemas.microsoft.com/office/drawing/2014/main" id="{87178284-FDDC-4CC0-A780-5E898779B313}"/>
              </a:ext>
            </a:extLst>
          </p:cNvPr>
          <p:cNvSpPr>
            <a:spLocks noGrp="1"/>
          </p:cNvSpPr>
          <p:nvPr/>
        </p:nvSpPr>
        <p:spPr>
          <a:xfrm>
            <a:off x="0" y="29089349"/>
            <a:ext cx="42805350" cy="1190625"/>
          </a:xfrm>
          <a:prstGeom prst="rect">
            <a:avLst/>
          </a:prstGeom>
          <a:solidFill>
            <a:srgbClr val="0B1F33"/>
          </a:solidFill>
          <a:ln w="0">
            <a:noFill/>
            <a:prstDash val="solid"/>
          </a:ln>
        </p:spPr>
      </p:sp>
      <p:sp>
        <p:nvSpPr>
          <p:cNvPr id="72" name="takeaway-1">
            <a:extLst>
              <a:ext uri="{FF2B5EF4-FFF2-40B4-BE49-F238E27FC236}">
                <a16:creationId xmlns:a16="http://schemas.microsoft.com/office/drawing/2014/main" id="{FCBE61FC-D290-43C2-828E-5804E80D0D0A}"/>
              </a:ext>
            </a:extLst>
          </p:cNvPr>
          <p:cNvSpPr>
            <a:spLocks noGrp="1"/>
          </p:cNvSpPr>
          <p:nvPr/>
        </p:nvSpPr>
        <p:spPr>
          <a:xfrm>
            <a:off x="1581150" y="29136975"/>
            <a:ext cx="8858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 i="0">
                <a:solidFill>
                  <a:srgbClr val="45B8E6"/>
                </a:solidFill>
                <a:latin typeface="Arial"/>
                <a:ea typeface="Arial"/>
                <a:cs typeface="Arial"/>
              </a:defRPr>
            </a:pPr>
            <a:r>
              <a:rPr sz="3000" b="1" i="0" dirty="0">
                <a:solidFill>
                  <a:srgbClr val="45B8E6"/>
                </a:solidFill>
                <a:latin typeface="Arial"/>
                <a:ea typeface="Arial"/>
                <a:cs typeface="Arial"/>
              </a:rPr>
              <a:t>1  Accurate</a:t>
            </a:r>
          </a:p>
        </p:txBody>
      </p:sp>
      <p:sp>
        <p:nvSpPr>
          <p:cNvPr id="73" name="takeaway-1-copy">
            <a:extLst>
              <a:ext uri="{FF2B5EF4-FFF2-40B4-BE49-F238E27FC236}">
                <a16:creationId xmlns:a16="http://schemas.microsoft.com/office/drawing/2014/main" id="{63B3D74B-35EE-4F81-A6EC-69CF3FF71BBC}"/>
              </a:ext>
            </a:extLst>
          </p:cNvPr>
          <p:cNvSpPr>
            <a:spLocks noGrp="1"/>
          </p:cNvSpPr>
          <p:nvPr/>
        </p:nvSpPr>
        <p:spPr>
          <a:xfrm>
            <a:off x="1476375" y="29670375"/>
            <a:ext cx="8858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000" b="0" i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XGBoost</a:t>
            </a:r>
            <a:r>
              <a:rPr sz="3000" b="0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achieved R² = 0.9634.</a:t>
            </a:r>
          </a:p>
        </p:txBody>
      </p:sp>
      <p:sp>
        <p:nvSpPr>
          <p:cNvPr id="74" name="takeaway-2">
            <a:extLst>
              <a:ext uri="{FF2B5EF4-FFF2-40B4-BE49-F238E27FC236}">
                <a16:creationId xmlns:a16="http://schemas.microsoft.com/office/drawing/2014/main" id="{34AF6540-76C6-43FC-A7F1-CC9DFC9AC8BA}"/>
              </a:ext>
            </a:extLst>
          </p:cNvPr>
          <p:cNvSpPr>
            <a:spLocks noGrp="1"/>
          </p:cNvSpPr>
          <p:nvPr/>
        </p:nvSpPr>
        <p:spPr>
          <a:xfrm>
            <a:off x="11811000" y="29194125"/>
            <a:ext cx="10001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 i="0">
                <a:solidFill>
                  <a:srgbClr val="45B8E6"/>
                </a:solidFill>
                <a:latin typeface="Arial"/>
                <a:ea typeface="Arial"/>
                <a:cs typeface="Arial"/>
              </a:defRPr>
            </a:pPr>
            <a:r>
              <a:rPr sz="3000" b="1" i="0" dirty="0">
                <a:solidFill>
                  <a:srgbClr val="45B8E6"/>
                </a:solidFill>
                <a:latin typeface="Arial"/>
                <a:ea typeface="Arial"/>
                <a:cs typeface="Arial"/>
              </a:rPr>
              <a:t>2  Interpretable</a:t>
            </a:r>
          </a:p>
        </p:txBody>
      </p:sp>
      <p:sp>
        <p:nvSpPr>
          <p:cNvPr id="75" name="takeaway-2-copy">
            <a:extLst>
              <a:ext uri="{FF2B5EF4-FFF2-40B4-BE49-F238E27FC236}">
                <a16:creationId xmlns:a16="http://schemas.microsoft.com/office/drawing/2014/main" id="{BD6EABCA-4337-4627-A4A8-CF6C07D099E4}"/>
              </a:ext>
            </a:extLst>
          </p:cNvPr>
          <p:cNvSpPr>
            <a:spLocks noGrp="1"/>
          </p:cNvSpPr>
          <p:nvPr/>
        </p:nvSpPr>
        <p:spPr>
          <a:xfrm>
            <a:off x="11811000" y="29733240"/>
            <a:ext cx="10001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7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SHAP exposed how each process input affected prediction.</a:t>
            </a:r>
          </a:p>
        </p:txBody>
      </p:sp>
      <p:sp>
        <p:nvSpPr>
          <p:cNvPr id="76" name="takeaway-3">
            <a:extLst>
              <a:ext uri="{FF2B5EF4-FFF2-40B4-BE49-F238E27FC236}">
                <a16:creationId xmlns:a16="http://schemas.microsoft.com/office/drawing/2014/main" id="{11E3755F-73AA-4370-95A0-9B6AD9D69381}"/>
              </a:ext>
            </a:extLst>
          </p:cNvPr>
          <p:cNvSpPr>
            <a:spLocks noGrp="1"/>
          </p:cNvSpPr>
          <p:nvPr/>
        </p:nvSpPr>
        <p:spPr>
          <a:xfrm>
            <a:off x="23580090" y="29203650"/>
            <a:ext cx="8572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 i="0">
                <a:solidFill>
                  <a:srgbClr val="45B8E6"/>
                </a:solidFill>
                <a:latin typeface="Arial"/>
                <a:ea typeface="Arial"/>
                <a:cs typeface="Arial"/>
              </a:defRPr>
            </a:pPr>
            <a:r>
              <a:rPr sz="3000" b="1" i="0" dirty="0">
                <a:solidFill>
                  <a:srgbClr val="45B8E6"/>
                </a:solidFill>
                <a:latin typeface="Arial"/>
                <a:ea typeface="Arial"/>
                <a:cs typeface="Arial"/>
              </a:rPr>
              <a:t>3  Actionable</a:t>
            </a:r>
          </a:p>
        </p:txBody>
      </p:sp>
      <p:sp>
        <p:nvSpPr>
          <p:cNvPr id="77" name="takeaway-3-copy">
            <a:extLst>
              <a:ext uri="{FF2B5EF4-FFF2-40B4-BE49-F238E27FC236}">
                <a16:creationId xmlns:a16="http://schemas.microsoft.com/office/drawing/2014/main" id="{D94FEFA0-0626-4892-A72E-40597A8FB715}"/>
              </a:ext>
            </a:extLst>
          </p:cNvPr>
          <p:cNvSpPr>
            <a:spLocks noGrp="1"/>
          </p:cNvSpPr>
          <p:nvPr/>
        </p:nvSpPr>
        <p:spPr>
          <a:xfrm>
            <a:off x="23580090" y="29704665"/>
            <a:ext cx="8572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7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000" b="0" i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Layer height and print speed are priority controls.</a:t>
            </a:r>
          </a:p>
        </p:txBody>
      </p:sp>
      <p:sp>
        <p:nvSpPr>
          <p:cNvPr id="78" name="footer-citation">
            <a:extLst>
              <a:ext uri="{FF2B5EF4-FFF2-40B4-BE49-F238E27FC236}">
                <a16:creationId xmlns:a16="http://schemas.microsoft.com/office/drawing/2014/main" id="{C1CC1566-0949-4D3D-94DF-5A41B5E135A2}"/>
              </a:ext>
            </a:extLst>
          </p:cNvPr>
          <p:cNvSpPr>
            <a:spLocks noGrp="1"/>
          </p:cNvSpPr>
          <p:nvPr/>
        </p:nvSpPr>
        <p:spPr>
          <a:xfrm>
            <a:off x="37764720" y="29222700"/>
            <a:ext cx="413575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575" b="0" i="0">
                <a:solidFill>
                  <a:srgbClr val="D7E3EF"/>
                </a:solidFill>
                <a:latin typeface="Arial"/>
                <a:ea typeface="Arial"/>
                <a:cs typeface="Arial"/>
              </a:defRPr>
            </a:pPr>
            <a:r>
              <a:rPr lang="en-US" sz="3000" b="0" i="0" dirty="0" err="1">
                <a:solidFill>
                  <a:srgbClr val="D7E3EF"/>
                </a:solidFill>
                <a:latin typeface="Arial"/>
                <a:ea typeface="Arial"/>
                <a:cs typeface="Arial"/>
              </a:rPr>
              <a:t>Kifle</a:t>
            </a:r>
            <a:r>
              <a:rPr lang="en-US" sz="3000" b="0" i="0" dirty="0">
                <a:solidFill>
                  <a:srgbClr val="D7E3EF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3000" b="0" i="0" dirty="0" err="1">
                <a:solidFill>
                  <a:srgbClr val="D7E3EF"/>
                </a:solidFill>
                <a:latin typeface="Arial"/>
                <a:ea typeface="Arial"/>
                <a:cs typeface="Arial"/>
              </a:rPr>
              <a:t>Mesfine</a:t>
            </a:r>
            <a:r>
              <a:rPr sz="3000" b="0" i="0" dirty="0">
                <a:solidFill>
                  <a:srgbClr val="D7E3EF"/>
                </a:solidFill>
                <a:latin typeface="Arial"/>
                <a:ea typeface="Arial"/>
                <a:cs typeface="Arial"/>
              </a:rPr>
              <a:t>|*</a:t>
            </a:r>
            <a:r>
              <a:rPr lang="en-US" sz="3000" b="0" i="0" dirty="0">
                <a:solidFill>
                  <a:srgbClr val="D7E3EF"/>
                </a:solidFill>
                <a:latin typeface="Arial"/>
                <a:ea typeface="Arial"/>
                <a:cs typeface="Arial"/>
              </a:rPr>
              <a:t>	</a:t>
            </a:r>
          </a:p>
          <a:p>
            <a:pPr algn="r">
              <a:defRPr sz="1575" b="0" i="0">
                <a:solidFill>
                  <a:srgbClr val="D7E3EF"/>
                </a:solidFill>
                <a:latin typeface="Arial"/>
                <a:ea typeface="Arial"/>
                <a:cs typeface="Arial"/>
              </a:defRPr>
            </a:pPr>
            <a:r>
              <a:rPr lang="en-US" sz="3000" b="0" i="0" dirty="0">
                <a:solidFill>
                  <a:srgbClr val="D7E3EF"/>
                </a:solidFill>
                <a:latin typeface="Arial"/>
                <a:ea typeface="Arial"/>
                <a:cs typeface="Arial"/>
              </a:rPr>
              <a:t>jowalt965@gmail.com</a:t>
            </a:r>
            <a:endParaRPr sz="3000" b="0" i="0" dirty="0">
              <a:solidFill>
                <a:srgbClr val="D7E3EF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201876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437</Words>
  <Application>Microsoft Office PowerPoint</Application>
  <DocSecurity>0</DocSecurity>
  <PresentationFormat>Custom</PresentationFormat>
  <Paragraphs>60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ChatGPT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Eyob Sefene</cp:lastModifiedBy>
  <cp:revision>3</cp:revision>
  <dcterms:created xsi:type="dcterms:W3CDTF">2026-08-31T14:33:28Z</dcterms:created>
  <dcterms:modified xsi:type="dcterms:W3CDTF">2026-08-31T15:29:17Z</dcterms:modified>
</cp:coreProperties>
</file>